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1" r:id="rId3"/>
    <p:sldId id="265" r:id="rId4"/>
    <p:sldId id="269" r:id="rId5"/>
    <p:sldId id="270" r:id="rId6"/>
    <p:sldId id="271" r:id="rId7"/>
    <p:sldId id="272" r:id="rId8"/>
    <p:sldId id="274" r:id="rId9"/>
    <p:sldId id="273" r:id="rId10"/>
    <p:sldId id="264" r:id="rId11"/>
    <p:sldId id="263" r:id="rId12"/>
    <p:sldId id="266" r:id="rId13"/>
    <p:sldId id="259" r:id="rId14"/>
    <p:sldId id="268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97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Leverage </a:t>
            </a:r>
            <a:r>
              <a:rPr lang="it-IT" err="1"/>
              <a:t>Ratios</a:t>
            </a:r>
            <a:endParaRPr lang="it-IT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Book Leverage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Foglio1!$A$2:$A$25</c:f>
              <c:strCache>
                <c:ptCount val="24"/>
                <c:pt idx="0">
                  <c:v>2015q1</c:v>
                </c:pt>
                <c:pt idx="1">
                  <c:v>2015q2</c:v>
                </c:pt>
                <c:pt idx="2">
                  <c:v>2015q3</c:v>
                </c:pt>
                <c:pt idx="3">
                  <c:v>2015q4</c:v>
                </c:pt>
                <c:pt idx="4">
                  <c:v>2016q1</c:v>
                </c:pt>
                <c:pt idx="5">
                  <c:v>2016q2</c:v>
                </c:pt>
                <c:pt idx="6">
                  <c:v>2016q3</c:v>
                </c:pt>
                <c:pt idx="7">
                  <c:v>2016q4</c:v>
                </c:pt>
                <c:pt idx="8">
                  <c:v>2017q1</c:v>
                </c:pt>
                <c:pt idx="9">
                  <c:v>2017q2</c:v>
                </c:pt>
                <c:pt idx="10">
                  <c:v>2017q3</c:v>
                </c:pt>
                <c:pt idx="11">
                  <c:v>2017q4</c:v>
                </c:pt>
                <c:pt idx="12">
                  <c:v>2018q1</c:v>
                </c:pt>
                <c:pt idx="13">
                  <c:v>2018q2</c:v>
                </c:pt>
                <c:pt idx="14">
                  <c:v>2018q3</c:v>
                </c:pt>
                <c:pt idx="15">
                  <c:v>2018q4</c:v>
                </c:pt>
                <c:pt idx="16">
                  <c:v>2019q1</c:v>
                </c:pt>
                <c:pt idx="17">
                  <c:v>2019q2</c:v>
                </c:pt>
                <c:pt idx="18">
                  <c:v>2019q3</c:v>
                </c:pt>
                <c:pt idx="19">
                  <c:v>2019q4</c:v>
                </c:pt>
                <c:pt idx="20">
                  <c:v>2020q1</c:v>
                </c:pt>
                <c:pt idx="21">
                  <c:v>2020q2</c:v>
                </c:pt>
                <c:pt idx="22">
                  <c:v>2020q3</c:v>
                </c:pt>
                <c:pt idx="23">
                  <c:v>2020q4</c:v>
                </c:pt>
              </c:strCache>
            </c:strRef>
          </c:cat>
          <c:val>
            <c:numRef>
              <c:f>Foglio1!$B$2:$B$25</c:f>
              <c:numCache>
                <c:formatCode>General</c:formatCode>
                <c:ptCount val="24"/>
                <c:pt idx="0">
                  <c:v>0.25717745712947399</c:v>
                </c:pt>
                <c:pt idx="1">
                  <c:v>0.286237626036427</c:v>
                </c:pt>
                <c:pt idx="2">
                  <c:v>0.307076414419305</c:v>
                </c:pt>
                <c:pt idx="3">
                  <c:v>0.34268084403063198</c:v>
                </c:pt>
                <c:pt idx="4">
                  <c:v>0.41851972889640399</c:v>
                </c:pt>
                <c:pt idx="5">
                  <c:v>0.42562001870074401</c:v>
                </c:pt>
                <c:pt idx="6">
                  <c:v>0.43736565286988299</c:v>
                </c:pt>
                <c:pt idx="7">
                  <c:v>0.43642094820551403</c:v>
                </c:pt>
                <c:pt idx="8">
                  <c:v>0.42957197178978801</c:v>
                </c:pt>
                <c:pt idx="9">
                  <c:v>0.430321255684319</c:v>
                </c:pt>
                <c:pt idx="10">
                  <c:v>0.38999572943164301</c:v>
                </c:pt>
                <c:pt idx="11">
                  <c:v>0.36718910154866802</c:v>
                </c:pt>
                <c:pt idx="12">
                  <c:v>0.31754251969970798</c:v>
                </c:pt>
                <c:pt idx="13">
                  <c:v>0.27749156814054299</c:v>
                </c:pt>
                <c:pt idx="14">
                  <c:v>0.26992926438560799</c:v>
                </c:pt>
                <c:pt idx="15">
                  <c:v>0.27208609030756897</c:v>
                </c:pt>
                <c:pt idx="16">
                  <c:v>0.26426537937863598</c:v>
                </c:pt>
                <c:pt idx="17">
                  <c:v>0.26488338244169102</c:v>
                </c:pt>
                <c:pt idx="18">
                  <c:v>0.26921688920967202</c:v>
                </c:pt>
                <c:pt idx="19">
                  <c:v>0.26780416764055398</c:v>
                </c:pt>
                <c:pt idx="20">
                  <c:v>0.29910107870555303</c:v>
                </c:pt>
                <c:pt idx="21">
                  <c:v>0.31214618714618703</c:v>
                </c:pt>
                <c:pt idx="22">
                  <c:v>0.322105924220222</c:v>
                </c:pt>
                <c:pt idx="23">
                  <c:v>0.32527672543334302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E0B-4CB5-BCEB-B67647B0AEF6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Market Leverage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Foglio1!$A$2:$A$25</c:f>
              <c:strCache>
                <c:ptCount val="24"/>
                <c:pt idx="0">
                  <c:v>2015q1</c:v>
                </c:pt>
                <c:pt idx="1">
                  <c:v>2015q2</c:v>
                </c:pt>
                <c:pt idx="2">
                  <c:v>2015q3</c:v>
                </c:pt>
                <c:pt idx="3">
                  <c:v>2015q4</c:v>
                </c:pt>
                <c:pt idx="4">
                  <c:v>2016q1</c:v>
                </c:pt>
                <c:pt idx="5">
                  <c:v>2016q2</c:v>
                </c:pt>
                <c:pt idx="6">
                  <c:v>2016q3</c:v>
                </c:pt>
                <c:pt idx="7">
                  <c:v>2016q4</c:v>
                </c:pt>
                <c:pt idx="8">
                  <c:v>2017q1</c:v>
                </c:pt>
                <c:pt idx="9">
                  <c:v>2017q2</c:v>
                </c:pt>
                <c:pt idx="10">
                  <c:v>2017q3</c:v>
                </c:pt>
                <c:pt idx="11">
                  <c:v>2017q4</c:v>
                </c:pt>
                <c:pt idx="12">
                  <c:v>2018q1</c:v>
                </c:pt>
                <c:pt idx="13">
                  <c:v>2018q2</c:v>
                </c:pt>
                <c:pt idx="14">
                  <c:v>2018q3</c:v>
                </c:pt>
                <c:pt idx="15">
                  <c:v>2018q4</c:v>
                </c:pt>
                <c:pt idx="16">
                  <c:v>2019q1</c:v>
                </c:pt>
                <c:pt idx="17">
                  <c:v>2019q2</c:v>
                </c:pt>
                <c:pt idx="18">
                  <c:v>2019q3</c:v>
                </c:pt>
                <c:pt idx="19">
                  <c:v>2019q4</c:v>
                </c:pt>
                <c:pt idx="20">
                  <c:v>2020q1</c:v>
                </c:pt>
                <c:pt idx="21">
                  <c:v>2020q2</c:v>
                </c:pt>
                <c:pt idx="22">
                  <c:v>2020q3</c:v>
                </c:pt>
                <c:pt idx="23">
                  <c:v>2020q4</c:v>
                </c:pt>
              </c:strCache>
            </c:strRef>
          </c:cat>
          <c:val>
            <c:numRef>
              <c:f>Foglio1!$C$2:$C$25</c:f>
              <c:numCache>
                <c:formatCode>General</c:formatCode>
                <c:ptCount val="24"/>
                <c:pt idx="0">
                  <c:v>0.35708756124624802</c:v>
                </c:pt>
                <c:pt idx="1">
                  <c:v>0.396223677453797</c:v>
                </c:pt>
                <c:pt idx="2">
                  <c:v>0.49926944313405702</c:v>
                </c:pt>
                <c:pt idx="3">
                  <c:v>0.50581301828399505</c:v>
                </c:pt>
                <c:pt idx="4">
                  <c:v>0.68683129524640196</c:v>
                </c:pt>
                <c:pt idx="5">
                  <c:v>0.61401554167446804</c:v>
                </c:pt>
                <c:pt idx="6">
                  <c:v>0.61222769594301696</c:v>
                </c:pt>
                <c:pt idx="7">
                  <c:v>0.50155465410307698</c:v>
                </c:pt>
                <c:pt idx="8">
                  <c:v>0.48697481492130701</c:v>
                </c:pt>
                <c:pt idx="9">
                  <c:v>0.49574006299024997</c:v>
                </c:pt>
                <c:pt idx="10">
                  <c:v>0.38733288161607698</c:v>
                </c:pt>
                <c:pt idx="11">
                  <c:v>0.33545190639294897</c:v>
                </c:pt>
                <c:pt idx="12">
                  <c:v>0.27197249392343897</c:v>
                </c:pt>
                <c:pt idx="13">
                  <c:v>0.203426584154588</c:v>
                </c:pt>
                <c:pt idx="14">
                  <c:v>0.18375534281059899</c:v>
                </c:pt>
                <c:pt idx="15">
                  <c:v>0.22890161442819501</c:v>
                </c:pt>
                <c:pt idx="16">
                  <c:v>0.215689550715574</c:v>
                </c:pt>
                <c:pt idx="17">
                  <c:v>0.235325946817911</c:v>
                </c:pt>
                <c:pt idx="18">
                  <c:v>0.25816212480647999</c:v>
                </c:pt>
                <c:pt idx="19">
                  <c:v>0.224077505246907</c:v>
                </c:pt>
                <c:pt idx="20">
                  <c:v>0.48310773019063902</c:v>
                </c:pt>
                <c:pt idx="21">
                  <c:v>0.351250588702822</c:v>
                </c:pt>
                <c:pt idx="22">
                  <c:v>0.454259184061443</c:v>
                </c:pt>
                <c:pt idx="23">
                  <c:v>0.36794432559403301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E0B-4CB5-BCEB-B67647B0AE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75764223"/>
        <c:axId val="1775762975"/>
      </c:lineChart>
      <c:catAx>
        <c:axId val="1775764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75762975"/>
        <c:crosses val="autoZero"/>
        <c:auto val="1"/>
        <c:lblAlgn val="ctr"/>
        <c:lblOffset val="100"/>
        <c:noMultiLvlLbl val="0"/>
      </c:catAx>
      <c:valAx>
        <c:axId val="17757629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7757642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357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09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75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20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14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11/9/2021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320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11/9/2021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878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11/9/2021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8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11/9/2021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264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11/9/2021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371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11/9/2021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57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903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CFA78D-2424-41DB-841A-3567280C90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/>
              <a:t>Case Study 1.0</a:t>
            </a:r>
            <a:br>
              <a:rPr lang="it-IT"/>
            </a:br>
            <a:r>
              <a:rPr lang="it-IT" b="1" err="1"/>
              <a:t>ConocoPhillips</a:t>
            </a:r>
            <a:endParaRPr lang="it-IT" b="1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756CB39-5EE1-44B9-B0E3-7429D1CA16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it-IT" sz="1800" err="1"/>
              <a:t>Andreja</a:t>
            </a:r>
            <a:r>
              <a:rPr lang="it-IT" sz="1800"/>
              <a:t> </a:t>
            </a:r>
            <a:r>
              <a:rPr lang="it-IT" sz="1800" err="1"/>
              <a:t>Duric</a:t>
            </a:r>
            <a:r>
              <a:rPr lang="it-IT" sz="1800"/>
              <a:t>, Maximilian </a:t>
            </a:r>
            <a:r>
              <a:rPr lang="it-IT" sz="1800" err="1"/>
              <a:t>Kuttner</a:t>
            </a:r>
            <a:r>
              <a:rPr lang="it-IT" sz="1800"/>
              <a:t>, Robin </a:t>
            </a:r>
            <a:r>
              <a:rPr lang="it-IT" sz="1800" err="1"/>
              <a:t>Kofer</a:t>
            </a:r>
            <a:r>
              <a:rPr lang="it-IT" sz="1800"/>
              <a:t>, Matteo </a:t>
            </a:r>
            <a:r>
              <a:rPr lang="it-IT" sz="1800" err="1"/>
              <a:t>Lerda</a:t>
            </a:r>
            <a:r>
              <a:rPr lang="it-IT" sz="1800"/>
              <a:t>, Santiago </a:t>
            </a:r>
            <a:r>
              <a:rPr lang="it-IT" sz="1800" err="1"/>
              <a:t>Orantes</a:t>
            </a:r>
            <a:r>
              <a:rPr lang="it-IT" sz="1800"/>
              <a:t>, Dominic </a:t>
            </a:r>
            <a:r>
              <a:rPr lang="it-IT" sz="1800" err="1"/>
              <a:t>Wisak</a:t>
            </a:r>
            <a:endParaRPr lang="it-IT" sz="1800">
              <a:cs typeface="Calibri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4482D94-D0D8-46FD-9B8B-6F084B0EC3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17" y="265042"/>
            <a:ext cx="3147731" cy="715617"/>
          </a:xfrm>
          <a:prstGeom prst="rect">
            <a:avLst/>
          </a:prstGeom>
        </p:spPr>
      </p:pic>
      <p:pic>
        <p:nvPicPr>
          <p:cNvPr id="7" name="Audio registrato">
            <a:hlinkClick r:id="" action="ppaction://media"/>
            <a:extLst>
              <a:ext uri="{FF2B5EF4-FFF2-40B4-BE49-F238E27FC236}">
                <a16:creationId xmlns:a16="http://schemas.microsoft.com/office/drawing/2014/main" id="{E2F7E6DE-0460-4482-AEC9-B12999B36A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91949" y="55986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372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04"/>
    </mc:Choice>
    <mc:Fallback>
      <p:transition spd="slow" advTm="12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2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1A43DC-5A39-4B28-84C8-6BC25B659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cs typeface="Calibri Light"/>
              </a:rPr>
              <a:t>Market Proxy</a:t>
            </a:r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F599EC3-7919-4856-B812-CAD9D4C8FE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17" y="265042"/>
            <a:ext cx="3147731" cy="715617"/>
          </a:xfrm>
          <a:prstGeom prst="rect">
            <a:avLst/>
          </a:prstGeom>
        </p:spPr>
      </p:pic>
      <p:pic>
        <p:nvPicPr>
          <p:cNvPr id="14" name="Grafik 14">
            <a:extLst>
              <a:ext uri="{FF2B5EF4-FFF2-40B4-BE49-F238E27FC236}">
                <a16:creationId xmlns:a16="http://schemas.microsoft.com/office/drawing/2014/main" id="{A1A995C6-0A86-4473-B8D9-B232222637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3" y="1904652"/>
            <a:ext cx="8185898" cy="4082789"/>
          </a:xfrm>
          <a:prstGeom prst="rect">
            <a:avLst/>
          </a:prstGeom>
        </p:spPr>
      </p:pic>
      <p:pic>
        <p:nvPicPr>
          <p:cNvPr id="5" name="Grafik 5">
            <a:extLst>
              <a:ext uri="{FF2B5EF4-FFF2-40B4-BE49-F238E27FC236}">
                <a16:creationId xmlns:a16="http://schemas.microsoft.com/office/drawing/2014/main" id="{EF523200-E7D3-4A59-BF88-3904419622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15335" y="2664746"/>
            <a:ext cx="4072489" cy="257262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4D89365-BF7E-473E-A2F8-339C8671F2F4}"/>
              </a:ext>
            </a:extLst>
          </p:cNvPr>
          <p:cNvSpPr txBox="1"/>
          <p:nvPr/>
        </p:nvSpPr>
        <p:spPr>
          <a:xfrm>
            <a:off x="8503920" y="2184400"/>
            <a:ext cx="329184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400" b="1">
                <a:latin typeface="Calibr light"/>
              </a:rPr>
              <a:t>S&amp;P 500 </a:t>
            </a:r>
            <a:r>
              <a:rPr lang="de-DE" sz="1400" b="1" err="1">
                <a:latin typeface="Calibr light"/>
              </a:rPr>
              <a:t>Sector</a:t>
            </a:r>
            <a:r>
              <a:rPr lang="de-DE" sz="1400" b="1">
                <a:latin typeface="Calibr light"/>
              </a:rPr>
              <a:t> </a:t>
            </a:r>
            <a:r>
              <a:rPr lang="de-DE" sz="1400" b="1" err="1">
                <a:latin typeface="Calibr light"/>
              </a:rPr>
              <a:t>Weightage</a:t>
            </a:r>
            <a:r>
              <a:rPr lang="de-DE" sz="1400" b="1">
                <a:latin typeface="Calibr light"/>
              </a:rPr>
              <a:t> (2021-07)</a:t>
            </a:r>
            <a:endParaRPr lang="de-DE" sz="1400">
              <a:latin typeface="Calibr light"/>
            </a:endParaRPr>
          </a:p>
          <a:p>
            <a:pPr algn="l"/>
            <a:endParaRPr lang="de-DE">
              <a:cs typeface="Calibri"/>
            </a:endParaRPr>
          </a:p>
        </p:txBody>
      </p:sp>
      <p:pic>
        <p:nvPicPr>
          <p:cNvPr id="7" name="WhatsApp Audio 2021-11-09 at 19.12.58">
            <a:hlinkClick r:id="" action="ppaction://media"/>
            <a:extLst>
              <a:ext uri="{FF2B5EF4-FFF2-40B4-BE49-F238E27FC236}">
                <a16:creationId xmlns:a16="http://schemas.microsoft.com/office/drawing/2014/main" id="{FB231F2E-40FB-6D46-8148-13F34418D3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67440" y="575378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143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A0045C-47E4-46EA-8C98-61F0A9921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>
                <a:ea typeface="+mj-lt"/>
                <a:cs typeface="+mj-lt"/>
              </a:rPr>
              <a:t>Arithmetic</a:t>
            </a:r>
            <a:r>
              <a:rPr lang="it-IT">
                <a:ea typeface="+mj-lt"/>
                <a:cs typeface="+mj-lt"/>
              </a:rPr>
              <a:t> vs </a:t>
            </a:r>
            <a:r>
              <a:rPr lang="it-IT" err="1">
                <a:ea typeface="+mj-lt"/>
                <a:cs typeface="+mj-lt"/>
              </a:rPr>
              <a:t>Compounding</a:t>
            </a:r>
            <a:r>
              <a:rPr lang="it-IT">
                <a:ea typeface="+mj-lt"/>
                <a:cs typeface="+mj-lt"/>
              </a:rPr>
              <a:t> </a:t>
            </a:r>
            <a:r>
              <a:rPr lang="it-IT" err="1">
                <a:ea typeface="+mj-lt"/>
                <a:cs typeface="+mj-lt"/>
              </a:rPr>
              <a:t>return</a:t>
            </a:r>
            <a:endParaRPr lang="de-DE" err="1">
              <a:ea typeface="+mj-lt"/>
              <a:cs typeface="+mj-lt"/>
            </a:endParaRPr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7F9CBCBD-14D8-4B12-BBD1-A94DB6EFE5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04439" y="1846263"/>
            <a:ext cx="10043448" cy="4022725"/>
          </a:xfr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8B5C6469-EF6B-49E7-A7D9-E022900F0A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17" y="265042"/>
            <a:ext cx="3147731" cy="715617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84CC1E3C-0D23-4042-BE17-C2BF80F279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687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720"/>
    </mc:Choice>
    <mc:Fallback xmlns="">
      <p:transition spd="slow" advTm="60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AF844C-53D4-4F17-8542-02753FFB0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Return </a:t>
            </a:r>
            <a:r>
              <a:rPr lang="de-DE" err="1">
                <a:cs typeface="Calibri Light"/>
              </a:rPr>
              <a:t>Volatility</a:t>
            </a:r>
            <a:endParaRPr lang="de-DE">
              <a:cs typeface="Calibri Light"/>
            </a:endParaRP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42A8284F-3556-491B-92FF-0F0BD57D97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4628369"/>
              </p:ext>
            </p:extLst>
          </p:nvPr>
        </p:nvGraphicFramePr>
        <p:xfrm>
          <a:off x="4923691" y="3145693"/>
          <a:ext cx="6265977" cy="1960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8659">
                  <a:extLst>
                    <a:ext uri="{9D8B030D-6E8A-4147-A177-3AD203B41FA5}">
                      <a16:colId xmlns:a16="http://schemas.microsoft.com/office/drawing/2014/main" val="3996337035"/>
                    </a:ext>
                  </a:extLst>
                </a:gridCol>
                <a:gridCol w="2088659">
                  <a:extLst>
                    <a:ext uri="{9D8B030D-6E8A-4147-A177-3AD203B41FA5}">
                      <a16:colId xmlns:a16="http://schemas.microsoft.com/office/drawing/2014/main" val="3127005942"/>
                    </a:ext>
                  </a:extLst>
                </a:gridCol>
                <a:gridCol w="2088659">
                  <a:extLst>
                    <a:ext uri="{9D8B030D-6E8A-4147-A177-3AD203B41FA5}">
                      <a16:colId xmlns:a16="http://schemas.microsoft.com/office/drawing/2014/main" val="2445639285"/>
                    </a:ext>
                  </a:extLst>
                </a:gridCol>
              </a:tblGrid>
              <a:tr h="625385">
                <a:tc>
                  <a:txBody>
                    <a:bodyPr/>
                    <a:lstStyle/>
                    <a:p>
                      <a:r>
                        <a:rPr lang="de-DE" err="1"/>
                        <a:t>Frequency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err="1"/>
                        <a:t>Volatility</a:t>
                      </a:r>
                      <a:r>
                        <a:rPr lang="de-DE"/>
                        <a:t> - COP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1800" b="1" i="0" u="none" strike="noStrike" noProof="0" err="1">
                          <a:latin typeface="Calibri"/>
                        </a:rPr>
                        <a:t>Volatility</a:t>
                      </a:r>
                      <a:r>
                        <a:rPr lang="de-DE" sz="1800" b="1" i="0" u="none" strike="noStrike" noProof="0">
                          <a:latin typeface="Calibri"/>
                        </a:rPr>
                        <a:t>  - SP500E</a:t>
                      </a:r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7597394"/>
                  </a:ext>
                </a:extLst>
              </a:tr>
              <a:tr h="444985"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chemeClr val="bg1"/>
                          </a:solidFill>
                        </a:rPr>
                        <a:t>Daily</a:t>
                      </a:r>
                      <a:endParaRPr lang="de-DE" b="1" err="1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1800" b="0" i="0" u="none" strike="noStrike" noProof="0">
                          <a:latin typeface="Calibri"/>
                        </a:rPr>
                        <a:t>0.4311236</a:t>
                      </a:r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1800" b="0" i="0" u="none" strike="noStrike" noProof="0">
                          <a:latin typeface="Calibri"/>
                        </a:rPr>
                        <a:t>0.3237043</a:t>
                      </a:r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176964"/>
                  </a:ext>
                </a:extLst>
              </a:tr>
              <a:tr h="444985"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chemeClr val="bg1"/>
                          </a:solidFill>
                        </a:rPr>
                        <a:t>Weekly</a:t>
                      </a:r>
                      <a:endParaRPr lang="de-DE" b="1" err="1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1800" b="0" i="0" u="none" strike="noStrike" noProof="0">
                          <a:latin typeface="Calibri"/>
                        </a:rPr>
                        <a:t>0.3813763</a:t>
                      </a:r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1800" b="0" i="0" u="none" strike="noStrike" noProof="0">
                          <a:latin typeface="Calibri"/>
                        </a:rPr>
                        <a:t>0.293942</a:t>
                      </a:r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3422519"/>
                  </a:ext>
                </a:extLst>
              </a:tr>
              <a:tr h="444985"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chemeClr val="bg1"/>
                          </a:solidFill>
                        </a:rPr>
                        <a:t>Monthly</a:t>
                      </a:r>
                      <a:endParaRPr lang="de-DE" b="1" err="1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1800" b="0" i="0" u="none" strike="noStrike" noProof="0">
                          <a:latin typeface="Calibri"/>
                        </a:rPr>
                        <a:t>0.3986449</a:t>
                      </a:r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sz="1800" b="0" i="0" u="none" strike="noStrike" noProof="0">
                          <a:latin typeface="Calibri"/>
                        </a:rPr>
                        <a:t>0.3178467</a:t>
                      </a:r>
                      <a:endParaRPr lang="de-D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5230668"/>
                  </a:ext>
                </a:extLst>
              </a:tr>
            </a:tbl>
          </a:graphicData>
        </a:graphic>
      </p:graphicFrame>
      <p:pic>
        <p:nvPicPr>
          <p:cNvPr id="5" name="Grafik 5">
            <a:extLst>
              <a:ext uri="{FF2B5EF4-FFF2-40B4-BE49-F238E27FC236}">
                <a16:creationId xmlns:a16="http://schemas.microsoft.com/office/drawing/2014/main" id="{FB7AFB75-7CBA-4C7E-8A87-BB50400B7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988" y="2575169"/>
            <a:ext cx="2928815" cy="3096846"/>
          </a:xfrm>
          <a:prstGeom prst="rect">
            <a:avLst/>
          </a:prstGeom>
        </p:spPr>
      </p:pic>
      <p:pic>
        <p:nvPicPr>
          <p:cNvPr id="3" name="Immagine 5">
            <a:extLst>
              <a:ext uri="{FF2B5EF4-FFF2-40B4-BE49-F238E27FC236}">
                <a16:creationId xmlns:a16="http://schemas.microsoft.com/office/drawing/2014/main" id="{F883BC2B-17D5-48B7-8D6D-5E48B5BE10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17" y="265042"/>
            <a:ext cx="3147731" cy="71561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BB5F9FC-2A28-4EC6-9871-EB95CFF9CB4C}"/>
              </a:ext>
            </a:extLst>
          </p:cNvPr>
          <p:cNvSpPr txBox="1"/>
          <p:nvPr/>
        </p:nvSpPr>
        <p:spPr>
          <a:xfrm>
            <a:off x="4900247" y="2614246"/>
            <a:ext cx="630896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i="1">
                <a:cs typeface="Calibri"/>
              </a:rPr>
              <a:t>Average </a:t>
            </a:r>
            <a:r>
              <a:rPr lang="de-DE" i="1" err="1">
                <a:cs typeface="Calibri"/>
              </a:rPr>
              <a:t>annualized</a:t>
            </a:r>
            <a:r>
              <a:rPr lang="de-DE" i="1">
                <a:cs typeface="Calibri"/>
              </a:rPr>
              <a:t> </a:t>
            </a:r>
            <a:r>
              <a:rPr lang="de-DE" i="1" err="1">
                <a:cs typeface="Calibri"/>
              </a:rPr>
              <a:t>return</a:t>
            </a:r>
            <a:r>
              <a:rPr lang="de-DE" i="1">
                <a:cs typeface="Calibri"/>
              </a:rPr>
              <a:t> </a:t>
            </a:r>
            <a:r>
              <a:rPr lang="de-DE" i="1" err="1">
                <a:cs typeface="Calibri"/>
              </a:rPr>
              <a:t>volatility</a:t>
            </a:r>
            <a:r>
              <a:rPr lang="de-DE" i="1">
                <a:cs typeface="Calibri"/>
              </a:rPr>
              <a:t> </a:t>
            </a:r>
            <a:r>
              <a:rPr lang="de-DE" i="1" err="1">
                <a:cs typeface="Calibri"/>
              </a:rPr>
              <a:t>for</a:t>
            </a:r>
            <a:r>
              <a:rPr lang="de-DE" i="1">
                <a:cs typeface="Calibri"/>
              </a:rPr>
              <a:t> 2016-01-01 </a:t>
            </a:r>
            <a:r>
              <a:rPr lang="de-DE" i="1" err="1">
                <a:cs typeface="Calibri"/>
              </a:rPr>
              <a:t>to</a:t>
            </a:r>
            <a:r>
              <a:rPr lang="de-DE" i="1">
                <a:cs typeface="Calibri"/>
              </a:rPr>
              <a:t> 2020-12-31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E673D75-DD68-0D41-8D94-8DC296C9B5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387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25"/>
    </mc:Choice>
    <mc:Fallback xmlns="">
      <p:transition spd="slow" advTm="25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D8F316-36A8-4076-B357-2270ECEE5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Rolling Volatility</a:t>
            </a:r>
            <a:endParaRPr lang="de-DE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0471DFB-0DC7-4024-ABCB-7DFFD40864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17" y="265042"/>
            <a:ext cx="3147731" cy="715617"/>
          </a:xfrm>
          <a:prstGeom prst="rect">
            <a:avLst/>
          </a:prstGeom>
        </p:spPr>
      </p:pic>
      <p:pic>
        <p:nvPicPr>
          <p:cNvPr id="7" name="Grafik 7">
            <a:extLst>
              <a:ext uri="{FF2B5EF4-FFF2-40B4-BE49-F238E27FC236}">
                <a16:creationId xmlns:a16="http://schemas.microsoft.com/office/drawing/2014/main" id="{B3D292E6-ACBA-4AC3-A848-E57224E44C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428275" y="1918026"/>
            <a:ext cx="9396409" cy="4023360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8F455B6-0873-784E-824D-986FA6A768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43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75"/>
    </mc:Choice>
    <mc:Fallback xmlns="">
      <p:transition spd="slow" advTm="42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127C87-33F5-4D28-932C-80130BE0C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Rolling Correlation</a:t>
            </a:r>
            <a:endParaRPr lang="de-DE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AAB3D439-0537-46BA-8F23-D60DE1945D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243" r="99"/>
          <a:stretch/>
        </p:blipFill>
        <p:spPr>
          <a:xfrm>
            <a:off x="1209450" y="1875042"/>
            <a:ext cx="9892679" cy="4003825"/>
          </a:xfrm>
        </p:spPr>
      </p:pic>
      <p:pic>
        <p:nvPicPr>
          <p:cNvPr id="3" name="Immagine 5">
            <a:extLst>
              <a:ext uri="{FF2B5EF4-FFF2-40B4-BE49-F238E27FC236}">
                <a16:creationId xmlns:a16="http://schemas.microsoft.com/office/drawing/2014/main" id="{5A907FD8-C66A-4D8B-9B42-9A71D4A105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17" y="265042"/>
            <a:ext cx="3147731" cy="71561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673BFDB-E892-5948-9B33-D81000F286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49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81"/>
    </mc:Choice>
    <mc:Fallback xmlns="">
      <p:transition spd="slow" advTm="172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3CA5D7-0900-46BE-84AA-CD5AD68A7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it-IT" b="1" err="1"/>
              <a:t>Outline</a:t>
            </a:r>
            <a:endParaRPr lang="it-IT" b="1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6FBFA62-33A7-4669-A8F8-814AB0441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6454987" cy="4023360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it-IT"/>
              <a:t>Book and Market Leverage</a:t>
            </a:r>
            <a:endParaRPr lang="de-DE">
              <a:cs typeface="Calibri" panose="020F0502020204030204"/>
            </a:endParaRPr>
          </a:p>
          <a:p>
            <a:r>
              <a:rPr lang="it-IT"/>
              <a:t>Key </a:t>
            </a:r>
            <a:r>
              <a:rPr lang="it-IT" err="1"/>
              <a:t>Ratios</a:t>
            </a:r>
            <a:endParaRPr lang="it-IT" err="1">
              <a:cs typeface="Calibri" panose="020F0502020204030204"/>
            </a:endParaRPr>
          </a:p>
          <a:p>
            <a:r>
              <a:rPr lang="it-IT"/>
              <a:t>Market Proxy</a:t>
            </a:r>
            <a:endParaRPr lang="it-IT">
              <a:cs typeface="Calibri" panose="020F0502020204030204"/>
            </a:endParaRPr>
          </a:p>
          <a:p>
            <a:r>
              <a:rPr lang="it-IT" err="1"/>
              <a:t>Arithmetic</a:t>
            </a:r>
            <a:r>
              <a:rPr lang="it-IT"/>
              <a:t> vs </a:t>
            </a:r>
            <a:r>
              <a:rPr lang="it-IT" err="1"/>
              <a:t>Compounding</a:t>
            </a:r>
            <a:r>
              <a:rPr lang="it-IT"/>
              <a:t> </a:t>
            </a:r>
            <a:r>
              <a:rPr lang="it-IT" err="1"/>
              <a:t>return</a:t>
            </a:r>
            <a:r>
              <a:rPr lang="it-IT"/>
              <a:t> </a:t>
            </a:r>
            <a:r>
              <a:rPr lang="it-IT" err="1"/>
              <a:t>analysis</a:t>
            </a:r>
            <a:endParaRPr lang="it-IT">
              <a:cs typeface="Calibri" panose="020F0502020204030204"/>
            </a:endParaRPr>
          </a:p>
          <a:p>
            <a:r>
              <a:rPr lang="it-IT"/>
              <a:t>Return </a:t>
            </a:r>
            <a:r>
              <a:rPr lang="it-IT" err="1"/>
              <a:t>Volatility</a:t>
            </a:r>
            <a:endParaRPr lang="it-IT" err="1">
              <a:cs typeface="Calibri" panose="020F0502020204030204"/>
            </a:endParaRPr>
          </a:p>
          <a:p>
            <a:r>
              <a:rPr lang="it-IT"/>
              <a:t>Rolling </a:t>
            </a:r>
            <a:r>
              <a:rPr lang="it-IT" err="1"/>
              <a:t>Volatility</a:t>
            </a:r>
            <a:r>
              <a:rPr lang="it-IT"/>
              <a:t> and Correlation</a:t>
            </a:r>
            <a:endParaRPr lang="it-IT">
              <a:cs typeface="Calibri" panose="020F0502020204030204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C5ED9C4-52B8-4E3D-93E9-971A9D8660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339" y="286282"/>
            <a:ext cx="3135109" cy="71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268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6018A1-1A4D-4420-B66F-E1C2BF847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Book and Market Leverage</a:t>
            </a:r>
          </a:p>
        </p:txBody>
      </p:sp>
      <p:graphicFrame>
        <p:nvGraphicFramePr>
          <p:cNvPr id="6" name="Segnaposto contenuto 5">
            <a:extLst>
              <a:ext uri="{FF2B5EF4-FFF2-40B4-BE49-F238E27FC236}">
                <a16:creationId xmlns:a16="http://schemas.microsoft.com/office/drawing/2014/main" id="{97F3B2E3-2531-4298-9658-6C4F552206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5002696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3" name="Immagine 3">
            <a:extLst>
              <a:ext uri="{FF2B5EF4-FFF2-40B4-BE49-F238E27FC236}">
                <a16:creationId xmlns:a16="http://schemas.microsoft.com/office/drawing/2014/main" id="{78B3EDDB-FD07-4165-B62F-5D11713650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6262" y="286282"/>
            <a:ext cx="3135109" cy="713237"/>
          </a:xfrm>
          <a:prstGeom prst="rect">
            <a:avLst/>
          </a:prstGeom>
        </p:spPr>
      </p:pic>
      <p:pic>
        <p:nvPicPr>
          <p:cNvPr id="5" name="Audio registrato">
            <a:hlinkClick r:id="" action="ppaction://media"/>
            <a:extLst>
              <a:ext uri="{FF2B5EF4-FFF2-40B4-BE49-F238E27FC236}">
                <a16:creationId xmlns:a16="http://schemas.microsoft.com/office/drawing/2014/main" id="{B79593BD-4F9F-DB42-BF7A-7578674EC9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66677" y="58689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124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4BDE5E-4A6F-48A0-A0E3-D84CA2375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ea typeface="+mj-lt"/>
                <a:cs typeface="+mj-lt"/>
              </a:rPr>
              <a:t>Key </a:t>
            </a:r>
            <a:r>
              <a:rPr lang="it-IT" err="1">
                <a:ea typeface="+mj-lt"/>
                <a:cs typeface="+mj-lt"/>
              </a:rPr>
              <a:t>ratios</a:t>
            </a:r>
            <a:endParaRPr lang="de-DE" err="1">
              <a:ea typeface="+mj-lt"/>
              <a:cs typeface="+mj-lt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EA14FB6-5A1D-4235-8310-F8D0E1F68C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17" y="265042"/>
            <a:ext cx="3147731" cy="7156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8FD2C488-0AE6-40FE-A01C-2CAB7B575420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>
              <a:cs typeface="Calibri"/>
            </a:endParaRPr>
          </a:p>
        </p:txBody>
      </p:sp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04810CF3-40FE-4F5F-83C8-48E855658F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0485477"/>
              </p:ext>
            </p:extLst>
          </p:nvPr>
        </p:nvGraphicFramePr>
        <p:xfrm>
          <a:off x="2525712" y="2270126"/>
          <a:ext cx="7188200" cy="20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7100">
                  <a:extLst>
                    <a:ext uri="{9D8B030D-6E8A-4147-A177-3AD203B41FA5}">
                      <a16:colId xmlns:a16="http://schemas.microsoft.com/office/drawing/2014/main" val="939859043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1763780191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2918512512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1881332959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613543745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785275864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4105723271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>
                          <a:effectLst/>
                        </a:rPr>
                        <a:t>Year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2015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2016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2017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2018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2019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2020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1439533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>
                          <a:effectLst/>
                        </a:rPr>
                        <a:t>Gross Profit Margin</a:t>
                      </a:r>
                      <a:endParaRPr lang="de-DE" sz="1600" b="1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57,97%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57,82%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57,14%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NA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NA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NA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1163569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>
                          <a:effectLst/>
                        </a:rPr>
                        <a:t>Net Profit Margin</a:t>
                      </a:r>
                      <a:endParaRPr lang="de-DE" sz="1600" b="1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-14,98%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-15,26%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-2,94%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16,61%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20,72%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-14,44%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755591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>
                          <a:effectLst/>
                        </a:rPr>
                        <a:t>P/E Ratio</a:t>
                      </a:r>
                      <a:endParaRPr lang="de-DE" sz="1600" b="1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0,00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0,00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0,00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10,45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9,25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0,00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5509716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>
                          <a:effectLst/>
                        </a:rPr>
                        <a:t>Market-to-Book Ratio</a:t>
                      </a:r>
                      <a:endParaRPr lang="de-DE" sz="1600" b="1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0,68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0,87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1,09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1,19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1,20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0,88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9831019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>
                          <a:effectLst/>
                        </a:rPr>
                        <a:t>Interest Coverage</a:t>
                      </a:r>
                      <a:endParaRPr lang="de-DE" sz="1600" b="1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8,87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5,44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3,38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-12,57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-11,24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4,90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606422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>
                          <a:effectLst/>
                        </a:rPr>
                        <a:t>ROE</a:t>
                      </a:r>
                      <a:endParaRPr lang="de-DE" sz="1600" b="1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-11,05%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-10,26%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-2,78%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19,51%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20,51%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-9,05%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802405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>
                          <a:effectLst/>
                        </a:rPr>
                        <a:t>ROA</a:t>
                      </a:r>
                      <a:endParaRPr lang="de-DE" sz="1600" b="1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-4,54%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-4,03%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-1,17%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8,94%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10,20%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-4,31%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99324760"/>
                  </a:ext>
                </a:extLst>
              </a:tr>
            </a:tbl>
          </a:graphicData>
        </a:graphic>
      </p:graphicFrame>
      <p:graphicFrame>
        <p:nvGraphicFramePr>
          <p:cNvPr id="12" name="Tabelle 11">
            <a:extLst>
              <a:ext uri="{FF2B5EF4-FFF2-40B4-BE49-F238E27FC236}">
                <a16:creationId xmlns:a16="http://schemas.microsoft.com/office/drawing/2014/main" id="{EC8379FA-92C9-42F8-9521-1189816FDA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8344738"/>
              </p:ext>
            </p:extLst>
          </p:nvPr>
        </p:nvGraphicFramePr>
        <p:xfrm>
          <a:off x="2525712" y="4802187"/>
          <a:ext cx="7188200" cy="101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7100">
                  <a:extLst>
                    <a:ext uri="{9D8B030D-6E8A-4147-A177-3AD203B41FA5}">
                      <a16:colId xmlns:a16="http://schemas.microsoft.com/office/drawing/2014/main" val="1063692584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56811290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2954951888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1319920988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3302852604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851998071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346108522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algn="r" fontAlgn="b"/>
                      <a:r>
                        <a:rPr lang="de-DE" sz="1600">
                          <a:effectLst/>
                        </a:rPr>
                        <a:t>Year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2015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2016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2017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2018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2019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2020</a:t>
                      </a:r>
                      <a:endParaRPr lang="de-DE" sz="1600" b="1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2086835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CFOA</a:t>
                      </a:r>
                      <a:endParaRPr lang="de-DE" sz="1600" b="1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7.572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4.403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7.077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12.934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11.104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4.802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0449251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CFFA</a:t>
                      </a:r>
                      <a:endParaRPr lang="de-DE" sz="1600" b="1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-1.429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764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-12.356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-9.359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-5.229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-2.708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0412682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CFIA</a:t>
                      </a:r>
                      <a:endParaRPr lang="de-DE" sz="1600" b="1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-8.655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-3.859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7.762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-3.843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-6.618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>
                          <a:effectLst/>
                        </a:rPr>
                        <a:t>-4.121</a:t>
                      </a:r>
                      <a:endParaRPr lang="de-DE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29268982"/>
                  </a:ext>
                </a:extLst>
              </a:tr>
            </a:tbl>
          </a:graphicData>
        </a:graphic>
      </p:graphicFrame>
      <p:sp>
        <p:nvSpPr>
          <p:cNvPr id="13" name="Textfeld 12">
            <a:extLst>
              <a:ext uri="{FF2B5EF4-FFF2-40B4-BE49-F238E27FC236}">
                <a16:creationId xmlns:a16="http://schemas.microsoft.com/office/drawing/2014/main" id="{0648A67D-885B-412D-BA8F-AD671997367A}"/>
              </a:ext>
            </a:extLst>
          </p:cNvPr>
          <p:cNvSpPr txBox="1"/>
          <p:nvPr/>
        </p:nvSpPr>
        <p:spPr>
          <a:xfrm>
            <a:off x="7296150" y="5803900"/>
            <a:ext cx="4351866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>
                <a:cs typeface="Calibri"/>
              </a:rPr>
              <a:t>(in </a:t>
            </a:r>
            <a:r>
              <a:rPr lang="de-DE" sz="1000" err="1">
                <a:cs typeface="Calibri"/>
              </a:rPr>
              <a:t>millions</a:t>
            </a:r>
            <a:r>
              <a:rPr lang="de-DE" sz="1000">
                <a:cs typeface="Calibri"/>
              </a:rPr>
              <a:t>, </a:t>
            </a:r>
            <a:r>
              <a:rPr lang="de-DE" sz="1000" err="1">
                <a:cs typeface="Calibri"/>
              </a:rPr>
              <a:t>dot</a:t>
            </a:r>
            <a:r>
              <a:rPr lang="de-DE" sz="1000">
                <a:cs typeface="Calibri"/>
              </a:rPr>
              <a:t> </a:t>
            </a:r>
            <a:r>
              <a:rPr lang="de-DE" sz="1000" err="1">
                <a:cs typeface="Calibri"/>
              </a:rPr>
              <a:t>used</a:t>
            </a:r>
            <a:r>
              <a:rPr lang="de-DE" sz="1000">
                <a:cs typeface="Calibri"/>
              </a:rPr>
              <a:t> </a:t>
            </a:r>
            <a:r>
              <a:rPr lang="de-DE" sz="1000" err="1">
                <a:cs typeface="Calibri"/>
              </a:rPr>
              <a:t>as</a:t>
            </a:r>
            <a:r>
              <a:rPr lang="de-DE" sz="1000">
                <a:cs typeface="Calibri"/>
              </a:rPr>
              <a:t> </a:t>
            </a:r>
            <a:r>
              <a:rPr lang="de-DE" sz="1000" err="1">
                <a:cs typeface="Calibri"/>
              </a:rPr>
              <a:t>thousand</a:t>
            </a:r>
            <a:r>
              <a:rPr lang="de-DE" sz="1000">
                <a:cs typeface="Calibri"/>
              </a:rPr>
              <a:t> </a:t>
            </a:r>
            <a:r>
              <a:rPr lang="de-DE" sz="1000" err="1">
                <a:cs typeface="Calibri"/>
              </a:rPr>
              <a:t>separator</a:t>
            </a:r>
            <a:r>
              <a:rPr lang="de-DE" sz="1000">
                <a:cs typeface="Calibri"/>
              </a:rPr>
              <a:t>)</a:t>
            </a:r>
          </a:p>
        </p:txBody>
      </p:sp>
      <p:pic>
        <p:nvPicPr>
          <p:cNvPr id="8" name="Audio Recording 9 Nov 2021 at 20:46:43" descr="Audio Recording 9 Nov 2021 at 20:46:43">
            <a:hlinkClick r:id="" action="ppaction://media"/>
            <a:extLst>
              <a:ext uri="{FF2B5EF4-FFF2-40B4-BE49-F238E27FC236}">
                <a16:creationId xmlns:a16="http://schemas.microsoft.com/office/drawing/2014/main" id="{E61174A7-EC61-8649-8DBF-8D58D8397F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14896" y="533544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38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4BDE5E-4A6F-48A0-A0E3-D84CA2375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ea typeface="+mj-lt"/>
                <a:cs typeface="+mj-lt"/>
              </a:rPr>
              <a:t>Key </a:t>
            </a:r>
            <a:r>
              <a:rPr lang="it-IT" err="1">
                <a:ea typeface="+mj-lt"/>
                <a:cs typeface="+mj-lt"/>
              </a:rPr>
              <a:t>ratios</a:t>
            </a:r>
            <a:r>
              <a:rPr lang="it-IT">
                <a:ea typeface="+mj-lt"/>
                <a:cs typeface="+mj-lt"/>
              </a:rPr>
              <a:t>- </a:t>
            </a:r>
            <a:r>
              <a:rPr lang="it-IT" err="1">
                <a:ea typeface="+mj-lt"/>
                <a:cs typeface="+mj-lt"/>
              </a:rPr>
              <a:t>Quarterly</a:t>
            </a:r>
            <a:r>
              <a:rPr lang="it-IT">
                <a:ea typeface="+mj-lt"/>
                <a:cs typeface="+mj-lt"/>
              </a:rPr>
              <a:t> Data</a:t>
            </a:r>
            <a:endParaRPr lang="de-DE" err="1">
              <a:ea typeface="+mj-lt"/>
              <a:cs typeface="+mj-lt"/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EA14FB6-5A1D-4235-8310-F8D0E1F68C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17" y="265042"/>
            <a:ext cx="3147731" cy="7156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8FD2C488-0AE6-40FE-A01C-2CAB7B575420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>
              <a:cs typeface="Calibri"/>
            </a:endParaRPr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DA8B0ED2-D88D-4D15-BC6A-4F1768F38C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633" y="1999189"/>
            <a:ext cx="6017868" cy="3422811"/>
          </a:xfrm>
          <a:prstGeom prst="rect">
            <a:avLst/>
          </a:prstGeom>
        </p:spPr>
      </p:pic>
      <p:pic>
        <p:nvPicPr>
          <p:cNvPr id="7" name="Grafik 7">
            <a:extLst>
              <a:ext uri="{FF2B5EF4-FFF2-40B4-BE49-F238E27FC236}">
                <a16:creationId xmlns:a16="http://schemas.microsoft.com/office/drawing/2014/main" id="{A35A57B4-E1FB-4AA1-9FA3-CF51BD2718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8400" y="1999697"/>
            <a:ext cx="5633049" cy="3419323"/>
          </a:xfrm>
          <a:prstGeom prst="rect">
            <a:avLst/>
          </a:prstGeom>
        </p:spPr>
      </p:pic>
      <p:pic>
        <p:nvPicPr>
          <p:cNvPr id="8" name="Audio Recording 9 Nov 2021 at 21:20:43" descr="Audio Recording 9 Nov 2021 at 21:20:43">
            <a:hlinkClick r:id="" action="ppaction://media"/>
            <a:extLst>
              <a:ext uri="{FF2B5EF4-FFF2-40B4-BE49-F238E27FC236}">
                <a16:creationId xmlns:a16="http://schemas.microsoft.com/office/drawing/2014/main" id="{C3154C79-FB92-4E4B-A82B-E001DAC2FA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342880" y="562525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97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3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4BDE5E-4A6F-48A0-A0E3-D84CA2375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ea typeface="+mj-lt"/>
                <a:cs typeface="+mj-lt"/>
              </a:rPr>
              <a:t>Key ratios- Quarterly Data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EA14FB6-5A1D-4235-8310-F8D0E1F68C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17" y="265042"/>
            <a:ext cx="3147731" cy="7156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8FD2C488-0AE6-40FE-A01C-2CAB7B575420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>
              <a:cs typeface="Calibri"/>
            </a:endParaRPr>
          </a:p>
        </p:txBody>
      </p:sp>
      <p:pic>
        <p:nvPicPr>
          <p:cNvPr id="7" name="Grafik 7">
            <a:extLst>
              <a:ext uri="{FF2B5EF4-FFF2-40B4-BE49-F238E27FC236}">
                <a16:creationId xmlns:a16="http://schemas.microsoft.com/office/drawing/2014/main" id="{E82D82DF-E8A6-41A3-8ADA-AD4D3327FB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62" y="2138673"/>
            <a:ext cx="6323360" cy="3244008"/>
          </a:xfrm>
          <a:prstGeom prst="rect">
            <a:avLst/>
          </a:prstGeom>
        </p:spPr>
      </p:pic>
      <p:pic>
        <p:nvPicPr>
          <p:cNvPr id="9" name="Grafik 9">
            <a:extLst>
              <a:ext uri="{FF2B5EF4-FFF2-40B4-BE49-F238E27FC236}">
                <a16:creationId xmlns:a16="http://schemas.microsoft.com/office/drawing/2014/main" id="{4243F87D-4E56-44F6-906C-C801E2661E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1617" y="2135568"/>
            <a:ext cx="5367866" cy="3248222"/>
          </a:xfrm>
          <a:prstGeom prst="rect">
            <a:avLst/>
          </a:prstGeom>
        </p:spPr>
      </p:pic>
      <p:pic>
        <p:nvPicPr>
          <p:cNvPr id="8" name="Audio Recording 9 Nov 2021 at 21:28:38" descr="Audio Recording 9 Nov 2021 at 21:28:38">
            <a:hlinkClick r:id="" action="ppaction://media"/>
            <a:extLst>
              <a:ext uri="{FF2B5EF4-FFF2-40B4-BE49-F238E27FC236}">
                <a16:creationId xmlns:a16="http://schemas.microsoft.com/office/drawing/2014/main" id="{8A634FAD-0C55-7A47-B3DB-CDDF6DE431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639808" y="538379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507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9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4BDE5E-4A6F-48A0-A0E3-D84CA2375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>
                <a:ea typeface="+mj-lt"/>
                <a:cs typeface="+mj-lt"/>
              </a:rPr>
              <a:t>Key ratios- Quarterly Data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EA14FB6-5A1D-4235-8310-F8D0E1F68C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217" y="265042"/>
            <a:ext cx="3147731" cy="715617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8FD2C488-0AE6-40FE-A01C-2CAB7B575420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>
              <a:cs typeface="Calibri"/>
            </a:endParaRPr>
          </a:p>
        </p:txBody>
      </p:sp>
      <p:pic>
        <p:nvPicPr>
          <p:cNvPr id="8" name="Grafik 8">
            <a:extLst>
              <a:ext uri="{FF2B5EF4-FFF2-40B4-BE49-F238E27FC236}">
                <a16:creationId xmlns:a16="http://schemas.microsoft.com/office/drawing/2014/main" id="{2F7AED15-FD12-426E-B5B6-E76BA7EB8D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0144" y="1889402"/>
            <a:ext cx="7178613" cy="4191444"/>
          </a:xfrm>
          <a:prstGeom prst="rect">
            <a:avLst/>
          </a:prstGeom>
        </p:spPr>
      </p:pic>
      <p:pic>
        <p:nvPicPr>
          <p:cNvPr id="7" name="Audio Recording 9 Nov 2021 at 21:34:17" descr="Audio Recording 9 Nov 2021 at 21:34:17">
            <a:hlinkClick r:id="" action="ppaction://media"/>
            <a:extLst>
              <a:ext uri="{FF2B5EF4-FFF2-40B4-BE49-F238E27FC236}">
                <a16:creationId xmlns:a16="http://schemas.microsoft.com/office/drawing/2014/main" id="{EC411619-348C-9F4B-B8CD-2B8E7A28A3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55330" y="526804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458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E35BCE-94FF-CC4C-BA1E-502A7878F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67625"/>
            <a:ext cx="10058400" cy="1450757"/>
          </a:xfrm>
        </p:spPr>
        <p:txBody>
          <a:bodyPr/>
          <a:lstStyle/>
          <a:p>
            <a:r>
              <a:rPr lang="de-DE" dirty="0" err="1"/>
              <a:t>Dividends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8BDBE0C-AC75-2E4D-AA6E-4889365DBE5D}"/>
              </a:ext>
            </a:extLst>
          </p:cNvPr>
          <p:cNvSpPr txBox="1"/>
          <p:nvPr/>
        </p:nvSpPr>
        <p:spPr>
          <a:xfrm>
            <a:off x="1066798" y="2291786"/>
            <a:ext cx="37849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i="1" dirty="0"/>
              <a:t>Note: Ex-dividend </a:t>
            </a:r>
            <a:r>
              <a:rPr lang="de-AT" i="1" dirty="0" err="1"/>
              <a:t>date</a:t>
            </a:r>
            <a:r>
              <a:rPr lang="de-AT" i="1" dirty="0"/>
              <a:t> </a:t>
            </a:r>
            <a:r>
              <a:rPr lang="de-AT" i="1" dirty="0" err="1"/>
              <a:t>is</a:t>
            </a:r>
            <a:r>
              <a:rPr lang="de-AT" i="1" dirty="0"/>
              <a:t> </a:t>
            </a:r>
            <a:r>
              <a:rPr lang="de-AT" i="1" dirty="0" err="1"/>
              <a:t>the</a:t>
            </a:r>
            <a:r>
              <a:rPr lang="de-AT" i="1" dirty="0"/>
              <a:t> </a:t>
            </a:r>
            <a:r>
              <a:rPr lang="de-AT" i="1" dirty="0" err="1"/>
              <a:t>second</a:t>
            </a:r>
            <a:r>
              <a:rPr lang="de-AT" i="1" dirty="0"/>
              <a:t> </a:t>
            </a:r>
            <a:r>
              <a:rPr lang="de-AT" i="1" dirty="0" err="1"/>
              <a:t>business</a:t>
            </a:r>
            <a:r>
              <a:rPr lang="de-AT" i="1" dirty="0"/>
              <a:t> </a:t>
            </a:r>
            <a:r>
              <a:rPr lang="de-AT" i="1" dirty="0" err="1"/>
              <a:t>day</a:t>
            </a:r>
            <a:r>
              <a:rPr lang="de-AT" i="1" dirty="0"/>
              <a:t> </a:t>
            </a:r>
            <a:r>
              <a:rPr lang="de-AT" i="1" dirty="0" err="1"/>
              <a:t>prior</a:t>
            </a:r>
            <a:r>
              <a:rPr lang="de-AT" i="1" dirty="0"/>
              <a:t> </a:t>
            </a:r>
            <a:r>
              <a:rPr lang="de-AT" i="1" dirty="0" err="1"/>
              <a:t>to</a:t>
            </a:r>
            <a:r>
              <a:rPr lang="de-AT" i="1" dirty="0"/>
              <a:t> </a:t>
            </a:r>
            <a:r>
              <a:rPr lang="de-AT" i="1" dirty="0" err="1"/>
              <a:t>the</a:t>
            </a:r>
            <a:r>
              <a:rPr lang="de-AT" i="1" dirty="0"/>
              <a:t> </a:t>
            </a:r>
            <a:r>
              <a:rPr lang="de-AT" i="1" dirty="0" err="1"/>
              <a:t>record</a:t>
            </a:r>
            <a:r>
              <a:rPr lang="de-AT" i="1" dirty="0"/>
              <a:t> </a:t>
            </a:r>
            <a:r>
              <a:rPr lang="de-AT" i="1" dirty="0" err="1"/>
              <a:t>date</a:t>
            </a:r>
            <a:r>
              <a:rPr lang="de-AT" i="1" dirty="0"/>
              <a:t>. </a:t>
            </a:r>
            <a:r>
              <a:rPr lang="de-AT" i="1" dirty="0" err="1"/>
              <a:t>Dividends</a:t>
            </a:r>
            <a:r>
              <a:rPr lang="de-AT" i="1" dirty="0"/>
              <a:t> </a:t>
            </a:r>
            <a:r>
              <a:rPr lang="de-AT" i="1" dirty="0" err="1"/>
              <a:t>are</a:t>
            </a:r>
            <a:r>
              <a:rPr lang="de-AT" i="1" dirty="0"/>
              <a:t> </a:t>
            </a:r>
            <a:r>
              <a:rPr lang="de-AT" i="1" dirty="0" err="1"/>
              <a:t>paid</a:t>
            </a:r>
            <a:r>
              <a:rPr lang="de-AT" i="1" dirty="0"/>
              <a:t> </a:t>
            </a:r>
            <a:r>
              <a:rPr lang="de-AT" i="1" dirty="0" err="1"/>
              <a:t>to</a:t>
            </a:r>
            <a:r>
              <a:rPr lang="de-AT" i="1" dirty="0"/>
              <a:t> </a:t>
            </a:r>
            <a:r>
              <a:rPr lang="de-AT" i="1" dirty="0" err="1"/>
              <a:t>shareholders</a:t>
            </a:r>
            <a:r>
              <a:rPr lang="de-AT" i="1" dirty="0"/>
              <a:t> </a:t>
            </a:r>
            <a:r>
              <a:rPr lang="de-AT" i="1" dirty="0" err="1"/>
              <a:t>of</a:t>
            </a:r>
            <a:r>
              <a:rPr lang="de-AT" i="1" dirty="0"/>
              <a:t> </a:t>
            </a:r>
            <a:r>
              <a:rPr lang="de-AT" i="1" dirty="0" err="1"/>
              <a:t>record</a:t>
            </a:r>
            <a:r>
              <a:rPr lang="de-AT" i="1" dirty="0"/>
              <a:t> on </a:t>
            </a:r>
            <a:r>
              <a:rPr lang="de-AT" i="1" dirty="0" err="1"/>
              <a:t>the</a:t>
            </a:r>
            <a:r>
              <a:rPr lang="de-AT" i="1" dirty="0"/>
              <a:t> </a:t>
            </a:r>
            <a:r>
              <a:rPr lang="de-AT" i="1" dirty="0" err="1"/>
              <a:t>record</a:t>
            </a:r>
            <a:r>
              <a:rPr lang="de-AT" i="1" dirty="0"/>
              <a:t> </a:t>
            </a:r>
            <a:r>
              <a:rPr lang="de-AT" i="1" dirty="0" err="1"/>
              <a:t>date</a:t>
            </a:r>
            <a:r>
              <a:rPr lang="de-AT" i="1" dirty="0"/>
              <a:t>. Shares must </a:t>
            </a:r>
            <a:r>
              <a:rPr lang="de-AT" i="1" dirty="0" err="1"/>
              <a:t>be</a:t>
            </a:r>
            <a:r>
              <a:rPr lang="de-AT" i="1" dirty="0"/>
              <a:t> </a:t>
            </a:r>
            <a:r>
              <a:rPr lang="de-AT" i="1" dirty="0" err="1"/>
              <a:t>purchased</a:t>
            </a:r>
            <a:r>
              <a:rPr lang="de-AT" i="1" dirty="0"/>
              <a:t> </a:t>
            </a:r>
            <a:r>
              <a:rPr lang="de-AT" i="1" dirty="0" err="1"/>
              <a:t>before</a:t>
            </a:r>
            <a:r>
              <a:rPr lang="de-AT" i="1" dirty="0"/>
              <a:t> </a:t>
            </a:r>
            <a:r>
              <a:rPr lang="de-AT" i="1" dirty="0" err="1"/>
              <a:t>the</a:t>
            </a:r>
            <a:r>
              <a:rPr lang="de-AT" i="1" dirty="0"/>
              <a:t> ex-dividend </a:t>
            </a:r>
            <a:r>
              <a:rPr lang="de-AT" i="1" dirty="0" err="1"/>
              <a:t>date</a:t>
            </a:r>
            <a:r>
              <a:rPr lang="de-AT" i="1" dirty="0"/>
              <a:t> </a:t>
            </a:r>
            <a:r>
              <a:rPr lang="de-AT" i="1" dirty="0" err="1"/>
              <a:t>to</a:t>
            </a:r>
            <a:r>
              <a:rPr lang="de-AT" i="1" dirty="0"/>
              <a:t> </a:t>
            </a:r>
            <a:r>
              <a:rPr lang="de-AT" i="1" dirty="0" err="1"/>
              <a:t>settle</a:t>
            </a:r>
            <a:r>
              <a:rPr lang="de-AT" i="1" dirty="0"/>
              <a:t> </a:t>
            </a:r>
            <a:r>
              <a:rPr lang="de-AT" i="1" dirty="0" err="1"/>
              <a:t>by</a:t>
            </a:r>
            <a:r>
              <a:rPr lang="de-AT" i="1" dirty="0"/>
              <a:t> </a:t>
            </a:r>
            <a:r>
              <a:rPr lang="de-AT" i="1" dirty="0" err="1"/>
              <a:t>the</a:t>
            </a:r>
            <a:r>
              <a:rPr lang="de-AT" i="1" dirty="0"/>
              <a:t> </a:t>
            </a:r>
            <a:r>
              <a:rPr lang="de-AT" i="1" dirty="0" err="1"/>
              <a:t>record</a:t>
            </a:r>
            <a:r>
              <a:rPr lang="de-AT" i="1" dirty="0"/>
              <a:t> </a:t>
            </a:r>
            <a:r>
              <a:rPr lang="de-AT" i="1" dirty="0" err="1"/>
              <a:t>date</a:t>
            </a:r>
            <a:r>
              <a:rPr lang="de-AT" i="1" dirty="0"/>
              <a:t> </a:t>
            </a:r>
            <a:r>
              <a:rPr lang="de-AT" i="1" dirty="0" err="1"/>
              <a:t>and</a:t>
            </a:r>
            <a:r>
              <a:rPr lang="de-AT" i="1" dirty="0"/>
              <a:t> </a:t>
            </a:r>
            <a:r>
              <a:rPr lang="de-AT" i="1" dirty="0" err="1"/>
              <a:t>be</a:t>
            </a:r>
            <a:r>
              <a:rPr lang="de-AT" i="1" dirty="0"/>
              <a:t> </a:t>
            </a:r>
            <a:r>
              <a:rPr lang="de-AT" i="1" dirty="0" err="1"/>
              <a:t>entitled</a:t>
            </a:r>
            <a:r>
              <a:rPr lang="de-AT" i="1" dirty="0"/>
              <a:t> </a:t>
            </a:r>
            <a:r>
              <a:rPr lang="de-AT" i="1" dirty="0" err="1"/>
              <a:t>to</a:t>
            </a:r>
            <a:r>
              <a:rPr lang="de-AT" i="1" dirty="0"/>
              <a:t> </a:t>
            </a:r>
            <a:r>
              <a:rPr lang="de-AT" i="1" dirty="0" err="1"/>
              <a:t>receive</a:t>
            </a:r>
            <a:r>
              <a:rPr lang="de-AT" i="1" dirty="0"/>
              <a:t> </a:t>
            </a:r>
            <a:r>
              <a:rPr lang="de-AT" i="1" dirty="0" err="1"/>
              <a:t>the</a:t>
            </a:r>
            <a:r>
              <a:rPr lang="de-AT" i="1" dirty="0"/>
              <a:t> </a:t>
            </a:r>
            <a:r>
              <a:rPr lang="de-AT" i="1" dirty="0" err="1"/>
              <a:t>dividend</a:t>
            </a:r>
            <a:r>
              <a:rPr lang="de-AT" i="1" dirty="0"/>
              <a:t>.</a:t>
            </a:r>
            <a:endParaRPr lang="de-DE" dirty="0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E6BF6ACC-DBFF-864F-B1ED-CF7989F46052}"/>
              </a:ext>
            </a:extLst>
          </p:cNvPr>
          <p:cNvSpPr/>
          <p:nvPr/>
        </p:nvSpPr>
        <p:spPr>
          <a:xfrm>
            <a:off x="4178461" y="1093003"/>
            <a:ext cx="775504" cy="119878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1" name="Tabelle 8">
            <a:extLst>
              <a:ext uri="{FF2B5EF4-FFF2-40B4-BE49-F238E27FC236}">
                <a16:creationId xmlns:a16="http://schemas.microsoft.com/office/drawing/2014/main" id="{B7E10E53-77AB-FC4A-BC12-2ECD6203EA8E}"/>
              </a:ext>
            </a:extLst>
          </p:cNvPr>
          <p:cNvGraphicFramePr>
            <a:graphicFrameLocks noGrp="1"/>
          </p:cNvGraphicFramePr>
          <p:nvPr/>
        </p:nvGraphicFramePr>
        <p:xfrm>
          <a:off x="4953965" y="215120"/>
          <a:ext cx="6618356" cy="59417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4589">
                  <a:extLst>
                    <a:ext uri="{9D8B030D-6E8A-4147-A177-3AD203B41FA5}">
                      <a16:colId xmlns:a16="http://schemas.microsoft.com/office/drawing/2014/main" val="4254955135"/>
                    </a:ext>
                  </a:extLst>
                </a:gridCol>
                <a:gridCol w="1654589">
                  <a:extLst>
                    <a:ext uri="{9D8B030D-6E8A-4147-A177-3AD203B41FA5}">
                      <a16:colId xmlns:a16="http://schemas.microsoft.com/office/drawing/2014/main" val="3148799548"/>
                    </a:ext>
                  </a:extLst>
                </a:gridCol>
                <a:gridCol w="1654589">
                  <a:extLst>
                    <a:ext uri="{9D8B030D-6E8A-4147-A177-3AD203B41FA5}">
                      <a16:colId xmlns:a16="http://schemas.microsoft.com/office/drawing/2014/main" val="4156291501"/>
                    </a:ext>
                  </a:extLst>
                </a:gridCol>
                <a:gridCol w="1654589">
                  <a:extLst>
                    <a:ext uri="{9D8B030D-6E8A-4147-A177-3AD203B41FA5}">
                      <a16:colId xmlns:a16="http://schemas.microsoft.com/office/drawing/2014/main" val="1163278153"/>
                    </a:ext>
                  </a:extLst>
                </a:gridCol>
              </a:tblGrid>
              <a:tr h="282941">
                <a:tc>
                  <a:txBody>
                    <a:bodyPr/>
                    <a:lstStyle/>
                    <a:p>
                      <a:r>
                        <a:rPr lang="de-AT" sz="1200" b="1" dirty="0" err="1">
                          <a:effectLst/>
                        </a:rPr>
                        <a:t>Decleration</a:t>
                      </a:r>
                      <a:r>
                        <a:rPr lang="de-AT" sz="1200" b="1" dirty="0">
                          <a:effectLst/>
                        </a:rPr>
                        <a:t>  Date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b="1" dirty="0" err="1">
                          <a:effectLst/>
                        </a:rPr>
                        <a:t>Record</a:t>
                      </a:r>
                      <a:r>
                        <a:rPr lang="de-AT" sz="1200" b="1" dirty="0">
                          <a:effectLst/>
                        </a:rPr>
                        <a:t> Date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b="1" dirty="0" err="1">
                          <a:effectLst/>
                        </a:rPr>
                        <a:t>Payable</a:t>
                      </a:r>
                      <a:r>
                        <a:rPr lang="de-AT" sz="1200" b="1" dirty="0">
                          <a:effectLst/>
                        </a:rPr>
                        <a:t> Date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b="1" dirty="0" err="1">
                          <a:effectLst/>
                        </a:rPr>
                        <a:t>Amount</a:t>
                      </a:r>
                      <a:endParaRPr lang="de-AT" sz="1200" b="1" dirty="0">
                        <a:effectLst/>
                      </a:endParaRP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2092346448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10/09/20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10/19/20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12/01/20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$0.43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3919391592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07/08/20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07/20/20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09/01/20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$0.42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4082164429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04/30/20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05/11/20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06/01/20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$0.42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1888938876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02/04/20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02/14/20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03/02/20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$0.42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411205796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10/07/19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10/17/19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12/02/19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$0.42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3205536437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07/11/19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7/22/19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09/03/19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$0.305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972821478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05/01/19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05/13/19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06/03/19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$0.305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3466588953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01/30/19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02/11/19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03/01/19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$0.305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2167755251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10/05/18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10/15/18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12/03/18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$0.305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1144085900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07/11/18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7/23/18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09/04/18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$0.285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334251965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05/04/18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05/14/18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06/01/18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$0.285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3992940456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02/01/18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02/12/18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03/01/18</a:t>
                      </a:r>
                    </a:p>
                  </a:txBody>
                  <a:tcPr marL="35917" marR="35917" marT="35917" marB="35917" anchor="ctr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$0.285</a:t>
                      </a:r>
                    </a:p>
                  </a:txBody>
                  <a:tcPr marL="35917" marR="35917" marT="35917" marB="35917" anchor="ctr"/>
                </a:tc>
                <a:extLst>
                  <a:ext uri="{0D108BD9-81ED-4DB2-BD59-A6C34878D82A}">
                    <a16:rowId xmlns:a16="http://schemas.microsoft.com/office/drawing/2014/main" val="4277439491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10/06/17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10/16/17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12/01/17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$0.265</a:t>
                      </a:r>
                    </a:p>
                  </a:txBody>
                  <a:tcPr marL="35917" marR="35917" marT="35917" marB="35917"/>
                </a:tc>
                <a:extLst>
                  <a:ext uri="{0D108BD9-81ED-4DB2-BD59-A6C34878D82A}">
                    <a16:rowId xmlns:a16="http://schemas.microsoft.com/office/drawing/2014/main" val="4164376269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​07/12/17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​07/24/17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​09/01/17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​$0.265</a:t>
                      </a:r>
                    </a:p>
                  </a:txBody>
                  <a:tcPr marL="35917" marR="35917" marT="35917" marB="35917"/>
                </a:tc>
                <a:extLst>
                  <a:ext uri="{0D108BD9-81ED-4DB2-BD59-A6C34878D82A}">
                    <a16:rowId xmlns:a16="http://schemas.microsoft.com/office/drawing/2014/main" val="3034542420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05/05/17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05/15/17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06/01/17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$0.265</a:t>
                      </a:r>
                    </a:p>
                  </a:txBody>
                  <a:tcPr marL="35917" marR="35917" marT="35917" marB="35917"/>
                </a:tc>
                <a:extLst>
                  <a:ext uri="{0D108BD9-81ED-4DB2-BD59-A6C34878D82A}">
                    <a16:rowId xmlns:a16="http://schemas.microsoft.com/office/drawing/2014/main" val="1981543093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​01/31/17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​02/14/17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​03/01/17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​$0.265</a:t>
                      </a:r>
                    </a:p>
                  </a:txBody>
                  <a:tcPr marL="35917" marR="35917" marT="35917" marB="35917"/>
                </a:tc>
                <a:extLst>
                  <a:ext uri="{0D108BD9-81ED-4DB2-BD59-A6C34878D82A}">
                    <a16:rowId xmlns:a16="http://schemas.microsoft.com/office/drawing/2014/main" val="4119516500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​10/06/16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​10/17/16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​12/01/16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​$0.25</a:t>
                      </a:r>
                    </a:p>
                  </a:txBody>
                  <a:tcPr marL="35917" marR="35917" marT="35917" marB="35917"/>
                </a:tc>
                <a:extLst>
                  <a:ext uri="{0D108BD9-81ED-4DB2-BD59-A6C34878D82A}">
                    <a16:rowId xmlns:a16="http://schemas.microsoft.com/office/drawing/2014/main" val="608375226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​07/13/16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​07/25/16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​09/01/16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​$0.25</a:t>
                      </a:r>
                    </a:p>
                  </a:txBody>
                  <a:tcPr marL="35917" marR="35917" marT="35917" marB="35917"/>
                </a:tc>
                <a:extLst>
                  <a:ext uri="{0D108BD9-81ED-4DB2-BD59-A6C34878D82A}">
                    <a16:rowId xmlns:a16="http://schemas.microsoft.com/office/drawing/2014/main" val="1109971097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05/10/16​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​05/20/16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​06/01/16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​$0.25</a:t>
                      </a:r>
                    </a:p>
                  </a:txBody>
                  <a:tcPr marL="35917" marR="35917" marT="35917" marB="35917"/>
                </a:tc>
                <a:extLst>
                  <a:ext uri="{0D108BD9-81ED-4DB2-BD59-A6C34878D82A}">
                    <a16:rowId xmlns:a16="http://schemas.microsoft.com/office/drawing/2014/main" val="1327210307"/>
                  </a:ext>
                </a:extLst>
              </a:tr>
              <a:tr h="282941"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​02/04/16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​02/16/16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>
                          <a:effectLst/>
                        </a:rPr>
                        <a:t>​03/01/16</a:t>
                      </a:r>
                    </a:p>
                  </a:txBody>
                  <a:tcPr marL="35917" marR="35917" marT="35917" marB="35917"/>
                </a:tc>
                <a:tc>
                  <a:txBody>
                    <a:bodyPr/>
                    <a:lstStyle/>
                    <a:p>
                      <a:r>
                        <a:rPr lang="de-AT" sz="1200" dirty="0">
                          <a:effectLst/>
                        </a:rPr>
                        <a:t>​$0.25</a:t>
                      </a:r>
                    </a:p>
                  </a:txBody>
                  <a:tcPr marL="35917" marR="35917" marT="35917" marB="35917"/>
                </a:tc>
                <a:extLst>
                  <a:ext uri="{0D108BD9-81ED-4DB2-BD59-A6C34878D82A}">
                    <a16:rowId xmlns:a16="http://schemas.microsoft.com/office/drawing/2014/main" val="3688769414"/>
                  </a:ext>
                </a:extLst>
              </a:tr>
            </a:tbl>
          </a:graphicData>
        </a:graphic>
      </p:graphicFrame>
      <p:pic>
        <p:nvPicPr>
          <p:cNvPr id="14" name="Audio Recording 09.11.2021, 21:15:40" descr="Audio Recording 09.11.2021, 21:15:40">
            <a:hlinkClick r:id="" action="ppaction://media"/>
            <a:extLst>
              <a:ext uri="{FF2B5EF4-FFF2-40B4-BE49-F238E27FC236}">
                <a16:creationId xmlns:a16="http://schemas.microsoft.com/office/drawing/2014/main" id="{D549C098-25A8-6F43-B79E-24E8296878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24813" y="439011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96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8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353A02-01BE-B144-99EE-DF712C186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Share </a:t>
            </a:r>
            <a:r>
              <a:rPr lang="de-DE" dirty="0" err="1"/>
              <a:t>Repurchases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CC9482-FDBE-884E-945B-F42DD7A05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 err="1"/>
              <a:t>Announcement</a:t>
            </a:r>
            <a:r>
              <a:rPr lang="de-DE" b="1" dirty="0"/>
              <a:t> Dates:</a:t>
            </a:r>
          </a:p>
          <a:p>
            <a:r>
              <a:rPr lang="de-DE" dirty="0"/>
              <a:t>November 10, 2016</a:t>
            </a:r>
          </a:p>
          <a:p>
            <a:r>
              <a:rPr lang="de-DE" dirty="0"/>
              <a:t>March 29, 2017</a:t>
            </a:r>
          </a:p>
          <a:p>
            <a:r>
              <a:rPr lang="de-DE" dirty="0" err="1"/>
              <a:t>February</a:t>
            </a:r>
            <a:r>
              <a:rPr lang="de-DE" dirty="0"/>
              <a:t> 1, 2018</a:t>
            </a:r>
          </a:p>
          <a:p>
            <a:r>
              <a:rPr lang="de-DE" dirty="0" err="1"/>
              <a:t>February</a:t>
            </a:r>
            <a:r>
              <a:rPr lang="de-DE" dirty="0"/>
              <a:t> 2020</a:t>
            </a:r>
          </a:p>
          <a:p>
            <a:endParaRPr lang="de-DE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2835B0CE-492C-DF47-B65A-824E1A2BC9A8}"/>
              </a:ext>
            </a:extLst>
          </p:cNvPr>
          <p:cNvGraphicFramePr>
            <a:graphicFrameLocks noGrp="1"/>
          </p:cNvGraphicFramePr>
          <p:nvPr/>
        </p:nvGraphicFramePr>
        <p:xfrm>
          <a:off x="6461104" y="1851093"/>
          <a:ext cx="3226906" cy="23304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4324">
                  <a:extLst>
                    <a:ext uri="{9D8B030D-6E8A-4147-A177-3AD203B41FA5}">
                      <a16:colId xmlns:a16="http://schemas.microsoft.com/office/drawing/2014/main" val="939859043"/>
                    </a:ext>
                  </a:extLst>
                </a:gridCol>
                <a:gridCol w="1562582">
                  <a:extLst>
                    <a:ext uri="{9D8B030D-6E8A-4147-A177-3AD203B41FA5}">
                      <a16:colId xmlns:a16="http://schemas.microsoft.com/office/drawing/2014/main" val="1763780191"/>
                    </a:ext>
                  </a:extLst>
                </a:gridCol>
              </a:tblGrid>
              <a:tr h="552451"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dirty="0">
                          <a:effectLst/>
                          <a:latin typeface="+mn-lt"/>
                        </a:rPr>
                        <a:t>Year</a:t>
                      </a:r>
                      <a:endParaRPr lang="de-DE" sz="1600" b="1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dirty="0" err="1">
                          <a:effectLst/>
                          <a:latin typeface="+mn-lt"/>
                        </a:rPr>
                        <a:t>Amount</a:t>
                      </a:r>
                      <a:r>
                        <a:rPr lang="de-DE" sz="1600" dirty="0">
                          <a:effectLst/>
                          <a:latin typeface="+mn-lt"/>
                        </a:rPr>
                        <a:t> in MM $</a:t>
                      </a:r>
                      <a:endParaRPr lang="de-DE" sz="1600" b="1" dirty="0">
                        <a:solidFill>
                          <a:srgbClr val="FFFFFF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1439533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dirty="0">
                          <a:effectLst/>
                          <a:latin typeface="+mn-lt"/>
                        </a:rPr>
                        <a:t>2020</a:t>
                      </a:r>
                      <a:endParaRPr lang="de-DE" sz="1600" b="1" dirty="0"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dirty="0">
                          <a:effectLst/>
                          <a:latin typeface="+mn-lt"/>
                        </a:rPr>
                        <a:t>892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11635698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dirty="0">
                          <a:effectLst/>
                          <a:latin typeface="+mn-lt"/>
                        </a:rPr>
                        <a:t>2019</a:t>
                      </a:r>
                      <a:endParaRPr lang="de-DE" sz="1600" b="1" dirty="0"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dirty="0">
                          <a:effectLst/>
                          <a:latin typeface="+mn-lt"/>
                        </a:rPr>
                        <a:t>3.500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75559119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b="0" dirty="0">
                          <a:effectLst/>
                          <a:latin typeface="+mn-lt"/>
                        </a:rPr>
                        <a:t>2018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dirty="0">
                          <a:effectLst/>
                          <a:latin typeface="+mn-lt"/>
                        </a:rPr>
                        <a:t>2.999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55097167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dirty="0">
                          <a:effectLst/>
                          <a:latin typeface="+mn-lt"/>
                        </a:rPr>
                        <a:t>2017</a:t>
                      </a:r>
                      <a:endParaRPr lang="de-DE" sz="1600" b="1" dirty="0"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dirty="0">
                          <a:effectLst/>
                          <a:latin typeface="+mn-lt"/>
                        </a:rPr>
                        <a:t>3.000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9831019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dirty="0">
                          <a:effectLst/>
                          <a:latin typeface="+mn-lt"/>
                        </a:rPr>
                        <a:t>2016</a:t>
                      </a:r>
                      <a:endParaRPr lang="de-DE" sz="1600" b="1" dirty="0"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dirty="0">
                          <a:effectLst/>
                          <a:latin typeface="+mn-lt"/>
                        </a:rPr>
                        <a:t>126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606422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endParaRPr lang="de-DE" sz="1600" b="1" dirty="0"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de-DE" sz="1600" dirty="0"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8024056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b="1" dirty="0" err="1">
                          <a:effectLst/>
                          <a:latin typeface="+mn-lt"/>
                        </a:rPr>
                        <a:t>Sum</a:t>
                      </a:r>
                      <a:endParaRPr lang="de-DE" sz="1600" b="1" dirty="0"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600" b="1" dirty="0">
                          <a:effectLst/>
                          <a:latin typeface="+mn-lt"/>
                        </a:rPr>
                        <a:t>10.517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99324760"/>
                  </a:ext>
                </a:extLst>
              </a:tr>
            </a:tbl>
          </a:graphicData>
        </a:graphic>
      </p:graphicFrame>
      <p:pic>
        <p:nvPicPr>
          <p:cNvPr id="5" name="Audio Recording 09.11.2021, 21:17:15" descr="Audio Recording 09.11.2021, 21:17:15">
            <a:hlinkClick r:id="" action="ppaction://media"/>
            <a:extLst>
              <a:ext uri="{FF2B5EF4-FFF2-40B4-BE49-F238E27FC236}">
                <a16:creationId xmlns:a16="http://schemas.microsoft.com/office/drawing/2014/main" id="{A6D92C89-1F37-E64D-B985-E7B6AE547E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6928" y="476975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9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472</Words>
  <Application>Microsoft Office PowerPoint</Application>
  <PresentationFormat>Widescreen</PresentationFormat>
  <Paragraphs>225</Paragraphs>
  <Slides>14</Slides>
  <Notes>0</Notes>
  <HiddenSlides>0</HiddenSlides>
  <MMClips>13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Arial</vt:lpstr>
      <vt:lpstr>Calibr light</vt:lpstr>
      <vt:lpstr>Calibri</vt:lpstr>
      <vt:lpstr>Calibri Light</vt:lpstr>
      <vt:lpstr>Retrospect</vt:lpstr>
      <vt:lpstr>Case Study 1.0 ConocoPhillips</vt:lpstr>
      <vt:lpstr>Outline</vt:lpstr>
      <vt:lpstr>Book and Market Leverage</vt:lpstr>
      <vt:lpstr>Key ratios</vt:lpstr>
      <vt:lpstr>Key ratios- Quarterly Data</vt:lpstr>
      <vt:lpstr>Key ratios- Quarterly Data</vt:lpstr>
      <vt:lpstr>Key ratios- Quarterly Data</vt:lpstr>
      <vt:lpstr>Dividends</vt:lpstr>
      <vt:lpstr>Share Repurchases</vt:lpstr>
      <vt:lpstr>Market Proxy</vt:lpstr>
      <vt:lpstr>Arithmetic vs Compounding return</vt:lpstr>
      <vt:lpstr>Return Volatility</vt:lpstr>
      <vt:lpstr>Rolling Volatility</vt:lpstr>
      <vt:lpstr>Rolling Correlation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1.0 ConocoPhillips</dc:title>
  <dc:creator>utente</dc:creator>
  <cp:lastModifiedBy>utente</cp:lastModifiedBy>
  <cp:revision>8</cp:revision>
  <dcterms:created xsi:type="dcterms:W3CDTF">2021-11-09T12:00:11Z</dcterms:created>
  <dcterms:modified xsi:type="dcterms:W3CDTF">2021-11-09T22:51:30Z</dcterms:modified>
</cp:coreProperties>
</file>

<file path=docProps/thumbnail.jpeg>
</file>